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70" r:id="rId7"/>
  </p:sldIdLst>
  <p:sldSz cx="18288000" cy="10287000"/>
  <p:notesSz cx="6858000" cy="9144000"/>
  <p:embeddedFontLst>
    <p:embeddedFont>
      <p:font typeface="League Spartan" panose="020B0604020202020204" charset="0"/>
      <p:regular r:id="rId9"/>
    </p:embeddedFont>
    <p:embeddedFont>
      <p:font typeface="Poppins" panose="00000500000000000000" pitchFamily="2" charset="0"/>
      <p:regular r:id="rId10"/>
      <p:bold r:id="rId11"/>
      <p:italic r:id="rId12"/>
      <p:boldItalic r:id="rId13"/>
    </p:embeddedFont>
    <p:embeddedFont>
      <p:font typeface="Poppins Bold" panose="00000800000000000000" charset="0"/>
      <p:regular r:id="rId14"/>
    </p:embeddedFont>
    <p:embeddedFont>
      <p:font typeface="Poppins Semi-Bold" panose="020B0604020202020204" charset="0"/>
      <p:regular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99" d="100"/>
          <a:sy n="99" d="100"/>
        </p:scale>
        <p:origin x="39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847D9-C5F7-44CA-AB99-0F5E96E468B8}" type="datetimeFigureOut">
              <a:rPr lang="it-IT" smtClean="0"/>
              <a:t>31/10/2024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5D5FE-A444-474F-9F21-0C61DCEC92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7175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5D5FE-A444-474F-9F21-0C61DCEC92A1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3121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5D5FE-A444-474F-9F21-0C61DCEC92A1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445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8668" y="1028700"/>
            <a:ext cx="2976576" cy="716032"/>
            <a:chOff x="0" y="0"/>
            <a:chExt cx="947360" cy="2278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47360" cy="227893"/>
            </a:xfrm>
            <a:custGeom>
              <a:avLst/>
              <a:gdLst/>
              <a:ahLst/>
              <a:cxnLst/>
              <a:rect l="l" t="t" r="r" b="b"/>
              <a:pathLst>
                <a:path w="947360" h="227893">
                  <a:moveTo>
                    <a:pt x="113946" y="0"/>
                  </a:moveTo>
                  <a:lnTo>
                    <a:pt x="833414" y="0"/>
                  </a:lnTo>
                  <a:cubicBezTo>
                    <a:pt x="863634" y="0"/>
                    <a:pt x="892617" y="12005"/>
                    <a:pt x="913986" y="33374"/>
                  </a:cubicBezTo>
                  <a:cubicBezTo>
                    <a:pt x="935355" y="54743"/>
                    <a:pt x="947360" y="83726"/>
                    <a:pt x="947360" y="113946"/>
                  </a:cubicBezTo>
                  <a:lnTo>
                    <a:pt x="947360" y="113946"/>
                  </a:lnTo>
                  <a:cubicBezTo>
                    <a:pt x="947360" y="144167"/>
                    <a:pt x="935355" y="173150"/>
                    <a:pt x="913986" y="194519"/>
                  </a:cubicBezTo>
                  <a:cubicBezTo>
                    <a:pt x="892617" y="215888"/>
                    <a:pt x="863634" y="227893"/>
                    <a:pt x="833414" y="227893"/>
                  </a:cubicBezTo>
                  <a:lnTo>
                    <a:pt x="113946" y="227893"/>
                  </a:lnTo>
                  <a:cubicBezTo>
                    <a:pt x="83726" y="227893"/>
                    <a:pt x="54743" y="215888"/>
                    <a:pt x="33374" y="194519"/>
                  </a:cubicBezTo>
                  <a:cubicBezTo>
                    <a:pt x="12005" y="173150"/>
                    <a:pt x="0" y="144167"/>
                    <a:pt x="0" y="113946"/>
                  </a:cubicBezTo>
                  <a:lnTo>
                    <a:pt x="0" y="113946"/>
                  </a:lnTo>
                  <a:cubicBezTo>
                    <a:pt x="0" y="83726"/>
                    <a:pt x="12005" y="54743"/>
                    <a:pt x="33374" y="33374"/>
                  </a:cubicBezTo>
                  <a:cubicBezTo>
                    <a:pt x="54743" y="12005"/>
                    <a:pt x="83726" y="0"/>
                    <a:pt x="11394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947360" cy="2564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37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734800" y="2324100"/>
            <a:ext cx="8095473" cy="9408977"/>
          </a:xfrm>
          <a:custGeom>
            <a:avLst/>
            <a:gdLst/>
            <a:ahLst/>
            <a:cxnLst/>
            <a:rect l="l" t="t" r="r" b="b"/>
            <a:pathLst>
              <a:path w="8095473" h="9408977">
                <a:moveTo>
                  <a:pt x="0" y="0"/>
                </a:moveTo>
                <a:lnTo>
                  <a:pt x="8095473" y="0"/>
                </a:lnTo>
                <a:lnTo>
                  <a:pt x="8095473" y="9408977"/>
                </a:lnTo>
                <a:lnTo>
                  <a:pt x="0" y="9408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975111" y="1195671"/>
            <a:ext cx="2010133" cy="339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0"/>
              </a:lnSpc>
            </a:pPr>
            <a:r>
              <a:rPr lang="en-US" sz="1986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FalconForcers</a:t>
            </a:r>
            <a:endParaRPr lang="en-US" sz="1986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790995" y="8722205"/>
            <a:ext cx="3298498" cy="302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31 </a:t>
            </a:r>
            <a:r>
              <a:rPr lang="en-US" sz="1999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ottobre</a:t>
            </a: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 2024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90995" y="8242018"/>
            <a:ext cx="3324470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9"/>
              </a:lnSpc>
            </a:pPr>
            <a:r>
              <a:rPr lang="en-US" sz="2499" b="1" dirty="0">
                <a:solidFill>
                  <a:srgbClr val="D9D9D9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Build Week 3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114304" y="2815477"/>
            <a:ext cx="8849502" cy="3325118"/>
            <a:chOff x="0" y="85725"/>
            <a:chExt cx="11799335" cy="4433492"/>
          </a:xfrm>
        </p:grpSpPr>
        <p:sp>
          <p:nvSpPr>
            <p:cNvPr id="16" name="TextBox 16"/>
            <p:cNvSpPr txBox="1"/>
            <p:nvPr/>
          </p:nvSpPr>
          <p:spPr>
            <a:xfrm>
              <a:off x="0" y="3622598"/>
              <a:ext cx="10706262" cy="8966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60"/>
                </a:lnSpc>
              </a:pPr>
              <a:r>
                <a:rPr lang="en-US" sz="3900" b="1" dirty="0" err="1">
                  <a:solidFill>
                    <a:srgbClr val="D9D9D9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Analisi</a:t>
              </a:r>
              <a:r>
                <a:rPr lang="en-US" sz="3900" b="1" dirty="0">
                  <a:solidFill>
                    <a:srgbClr val="D9D9D9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 e </a:t>
              </a:r>
              <a:r>
                <a:rPr lang="en-US" sz="3900" b="1" dirty="0" err="1">
                  <a:solidFill>
                    <a:srgbClr val="D9D9D9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spiegazione</a:t>
              </a:r>
              <a:endParaRPr lang="en-US" sz="3900" b="1" dirty="0">
                <a:solidFill>
                  <a:srgbClr val="D9D9D9"/>
                </a:solidFill>
                <a:latin typeface="Poppins Semi-Bold"/>
                <a:ea typeface="Poppins Semi-Bold"/>
                <a:cs typeface="Poppins Semi-Bold"/>
                <a:sym typeface="Poppins Semi-Bold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85725"/>
              <a:ext cx="11799335" cy="32974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500"/>
                </a:lnSpc>
              </a:pPr>
              <a:r>
                <a:rPr lang="en-US" sz="9500" b="1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Analisi</a:t>
              </a:r>
              <a:endParaRPr lang="en-US" sz="95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endParaRPr>
            </a:p>
            <a:p>
              <a:pPr algn="l">
                <a:lnSpc>
                  <a:spcPts val="9500"/>
                </a:lnSpc>
              </a:pPr>
              <a:r>
                <a:rPr lang="en-US" sz="9500" b="1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Malware 2</a:t>
              </a:r>
            </a:p>
          </p:txBody>
        </p:sp>
      </p:grpSp>
      <p:sp>
        <p:nvSpPr>
          <p:cNvPr id="18" name="AutoShape 18"/>
          <p:cNvSpPr/>
          <p:nvPr/>
        </p:nvSpPr>
        <p:spPr>
          <a:xfrm>
            <a:off x="6323929" y="8261068"/>
            <a:ext cx="0" cy="780542"/>
          </a:xfrm>
          <a:prstGeom prst="line">
            <a:avLst/>
          </a:prstGeom>
          <a:ln w="19050" cap="flat">
            <a:gradFill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2DA21949-2BC4-4D9C-72CE-8B366E6DFA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635" y="881213"/>
            <a:ext cx="968143" cy="968143"/>
          </a:xfrm>
          <a:prstGeom prst="rect">
            <a:avLst/>
          </a:prstGeom>
        </p:spPr>
      </p:pic>
      <p:sp>
        <p:nvSpPr>
          <p:cNvPr id="8" name="TextBox 12">
            <a:extLst>
              <a:ext uri="{FF2B5EF4-FFF2-40B4-BE49-F238E27FC236}">
                <a16:creationId xmlns:a16="http://schemas.microsoft.com/office/drawing/2014/main" id="{3FF0605C-ECC4-5140-A521-31518BBE9964}"/>
              </a:ext>
            </a:extLst>
          </p:cNvPr>
          <p:cNvSpPr txBox="1"/>
          <p:nvPr/>
        </p:nvSpPr>
        <p:spPr>
          <a:xfrm>
            <a:off x="3352800" y="7674994"/>
            <a:ext cx="3049580" cy="2149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9"/>
              </a:lnSpc>
            </a:pPr>
            <a:r>
              <a:rPr lang="en-US" sz="1999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Alfio</a:t>
            </a: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 Scuderi</a:t>
            </a: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Pietro Caruso</a:t>
            </a: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Giuseppe </a:t>
            </a:r>
            <a:r>
              <a:rPr lang="en-US" sz="1999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Guida</a:t>
            </a: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Antonio </a:t>
            </a:r>
            <a:r>
              <a:rPr lang="en-US" sz="1999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Consalvo</a:t>
            </a:r>
            <a:endParaRPr lang="en-US" sz="1999" dirty="0">
              <a:solidFill>
                <a:srgbClr val="D9D9D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Andrea Brandi</a:t>
            </a:r>
          </a:p>
          <a:p>
            <a:pPr algn="l">
              <a:lnSpc>
                <a:spcPts val="2359"/>
              </a:lnSpc>
            </a:pPr>
            <a:r>
              <a: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Savino Giuseppe</a:t>
            </a:r>
          </a:p>
          <a:p>
            <a:pPr algn="l">
              <a:lnSpc>
                <a:spcPts val="2359"/>
              </a:lnSpc>
            </a:pPr>
            <a:endParaRPr lang="en-US" sz="1999" dirty="0">
              <a:solidFill>
                <a:srgbClr val="D9D9D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443EE6C8-7A30-C210-A68B-CFE1F9B8C2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86" y="7563936"/>
            <a:ext cx="2099957" cy="209995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723900"/>
            <a:ext cx="11863760" cy="924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b="1" u="none" strike="noStrike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Panoramica</a:t>
            </a:r>
            <a:endParaRPr lang="en-US" sz="6999" b="1" u="none" strike="noStrike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2137432" y="-4415489"/>
            <a:ext cx="9583487" cy="8709964"/>
          </a:xfrm>
          <a:custGeom>
            <a:avLst/>
            <a:gdLst/>
            <a:ahLst/>
            <a:cxnLst/>
            <a:rect l="l" t="t" r="r" b="b"/>
            <a:pathLst>
              <a:path w="9583487" h="8709964">
                <a:moveTo>
                  <a:pt x="0" y="0"/>
                </a:moveTo>
                <a:lnTo>
                  <a:pt x="9583488" y="0"/>
                </a:lnTo>
                <a:lnTo>
                  <a:pt x="9583488" y="8709964"/>
                </a:lnTo>
                <a:lnTo>
                  <a:pt x="0" y="8709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993"/>
            </a:stretch>
          </a:blipFill>
        </p:spPr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8BB34BC-6454-95CC-C176-843E55A19A41}"/>
              </a:ext>
            </a:extLst>
          </p:cNvPr>
          <p:cNvSpPr txBox="1"/>
          <p:nvPr/>
        </p:nvSpPr>
        <p:spPr>
          <a:xfrm>
            <a:off x="685800" y="2171700"/>
            <a:ext cx="10591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Nell’ analisi di </a:t>
            </a:r>
            <a:r>
              <a:rPr lang="it-IT" sz="2800" dirty="0" err="1">
                <a:solidFill>
                  <a:schemeClr val="bg1"/>
                </a:solidFill>
              </a:rPr>
              <a:t>any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run</a:t>
            </a:r>
            <a:r>
              <a:rPr lang="it-IT" sz="2800" dirty="0">
                <a:solidFill>
                  <a:schemeClr val="bg1"/>
                </a:solidFill>
              </a:rPr>
              <a:t> notiamo che l’utente cerca e scarica su </a:t>
            </a:r>
            <a:r>
              <a:rPr lang="it-IT" sz="2800" dirty="0" err="1">
                <a:solidFill>
                  <a:schemeClr val="bg1"/>
                </a:solidFill>
              </a:rPr>
              <a:t>github.com,un</a:t>
            </a:r>
            <a:r>
              <a:rPr lang="it-IT" sz="2800" dirty="0">
                <a:solidFill>
                  <a:schemeClr val="bg1"/>
                </a:solidFill>
              </a:rPr>
              <a:t> servizio di hosting  per progetti software, dei file</a:t>
            </a:r>
          </a:p>
          <a:p>
            <a:r>
              <a:rPr lang="it-IT" sz="2800" dirty="0">
                <a:solidFill>
                  <a:schemeClr val="bg1"/>
                </a:solidFill>
              </a:rPr>
              <a:t>sospetti e probabilmente malevoli.</a:t>
            </a:r>
          </a:p>
        </p:txBody>
      </p:sp>
      <p:sp>
        <p:nvSpPr>
          <p:cNvPr id="31" name="Freccia in giù 30">
            <a:extLst>
              <a:ext uri="{FF2B5EF4-FFF2-40B4-BE49-F238E27FC236}">
                <a16:creationId xmlns:a16="http://schemas.microsoft.com/office/drawing/2014/main" id="{7D0CF145-272A-285B-54B6-084A2202E4CC}"/>
              </a:ext>
            </a:extLst>
          </p:cNvPr>
          <p:cNvSpPr/>
          <p:nvPr/>
        </p:nvSpPr>
        <p:spPr>
          <a:xfrm rot="5400000">
            <a:off x="10564516" y="6008984"/>
            <a:ext cx="1143000" cy="200283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3DFAE274-C225-5173-44DE-8A1CC628CE05}"/>
              </a:ext>
            </a:extLst>
          </p:cNvPr>
          <p:cNvSpPr txBox="1"/>
          <p:nvPr/>
        </p:nvSpPr>
        <p:spPr>
          <a:xfrm>
            <a:off x="12549560" y="6577853"/>
            <a:ext cx="5357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chemeClr val="bg1"/>
                </a:solidFill>
              </a:rPr>
              <a:t>Ricostruzione dell’avvenimento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A651C41-4AD4-F345-B4B4-E77D2D4A4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091008"/>
            <a:ext cx="8274672" cy="56200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1368932"/>
            <a:ext cx="10178569" cy="924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b="1" u="none" strike="noStrike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Spiegazione</a:t>
            </a:r>
            <a:endParaRPr lang="en-US" sz="6999" b="1" u="none" strike="noStrike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0" name="Freeform 3">
            <a:extLst>
              <a:ext uri="{FF2B5EF4-FFF2-40B4-BE49-F238E27FC236}">
                <a16:creationId xmlns:a16="http://schemas.microsoft.com/office/drawing/2014/main" id="{C966E9B0-403C-843F-77C0-128573C173A0}"/>
              </a:ext>
            </a:extLst>
          </p:cNvPr>
          <p:cNvSpPr/>
          <p:nvPr/>
        </p:nvSpPr>
        <p:spPr>
          <a:xfrm>
            <a:off x="12115800" y="-4457700"/>
            <a:ext cx="9583487" cy="8709964"/>
          </a:xfrm>
          <a:custGeom>
            <a:avLst/>
            <a:gdLst/>
            <a:ahLst/>
            <a:cxnLst/>
            <a:rect l="l" t="t" r="r" b="b"/>
            <a:pathLst>
              <a:path w="9583487" h="8709964">
                <a:moveTo>
                  <a:pt x="0" y="0"/>
                </a:moveTo>
                <a:lnTo>
                  <a:pt x="9583488" y="0"/>
                </a:lnTo>
                <a:lnTo>
                  <a:pt x="9583488" y="8709964"/>
                </a:lnTo>
                <a:lnTo>
                  <a:pt x="0" y="8709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7993"/>
            </a:stretch>
          </a:blipFill>
        </p:spPr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B49BEABA-9702-C726-7001-63ACBE2B7875}"/>
              </a:ext>
            </a:extLst>
          </p:cNvPr>
          <p:cNvSpPr txBox="1"/>
          <p:nvPr/>
        </p:nvSpPr>
        <p:spPr>
          <a:xfrm>
            <a:off x="876301" y="2913436"/>
            <a:ext cx="10591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Una volta avviati i file malevoli questi cercando di nascondersi per eludere i sistemi di rilevamento.</a:t>
            </a:r>
            <a:endParaRPr lang="it-IT" sz="2800" dirty="0">
              <a:solidFill>
                <a:srgbClr val="FF0000"/>
              </a:solidFill>
            </a:endParaRPr>
          </a:p>
        </p:txBody>
      </p:sp>
      <p:sp>
        <p:nvSpPr>
          <p:cNvPr id="26" name="Freccia in giù 25">
            <a:extLst>
              <a:ext uri="{FF2B5EF4-FFF2-40B4-BE49-F238E27FC236}">
                <a16:creationId xmlns:a16="http://schemas.microsoft.com/office/drawing/2014/main" id="{902131C6-4B09-C5FB-7DA2-BA33B3E69972}"/>
              </a:ext>
            </a:extLst>
          </p:cNvPr>
          <p:cNvSpPr/>
          <p:nvPr/>
        </p:nvSpPr>
        <p:spPr>
          <a:xfrm rot="2982098">
            <a:off x="3790256" y="3779906"/>
            <a:ext cx="762000" cy="16998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8B5B3FB1-FD2B-F859-5D56-370C094FA0F3}"/>
              </a:ext>
            </a:extLst>
          </p:cNvPr>
          <p:cNvSpPr txBox="1"/>
          <p:nvPr/>
        </p:nvSpPr>
        <p:spPr>
          <a:xfrm>
            <a:off x="723900" y="5780077"/>
            <a:ext cx="62103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0" i="0" dirty="0">
                <a:solidFill>
                  <a:srgbClr val="FF0000"/>
                </a:solidFill>
                <a:effectLst/>
                <a:latin typeface="Roboto" panose="02000000000000000000" pitchFamily="2" charset="0"/>
              </a:rPr>
              <a:t>InstallUtil.exe </a:t>
            </a:r>
            <a:r>
              <a:rPr lang="it-IT" sz="2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normalmente è uno strumento di utilita di windows.</a:t>
            </a:r>
          </a:p>
          <a:p>
            <a:pPr algn="ctr"/>
            <a:r>
              <a:rPr lang="it-IT" sz="2800" dirty="0">
                <a:solidFill>
                  <a:schemeClr val="bg1"/>
                </a:solidFill>
                <a:latin typeface="Roboto" panose="02000000000000000000" pitchFamily="2" charset="0"/>
              </a:rPr>
              <a:t>Tuttavia in questo caso è solo una copertura da parte del malware per eseguire codice arbitrario. </a:t>
            </a:r>
            <a:r>
              <a:rPr lang="it-IT" sz="2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endParaRPr lang="it-IT" sz="28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C7F69E5-81AA-D9F9-7772-E32E12EA294C}"/>
              </a:ext>
            </a:extLst>
          </p:cNvPr>
          <p:cNvSpPr txBox="1"/>
          <p:nvPr/>
        </p:nvSpPr>
        <p:spPr>
          <a:xfrm>
            <a:off x="7543800" y="5783764"/>
            <a:ext cx="5181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rgbClr val="FF0000"/>
                </a:solidFill>
              </a:rPr>
              <a:t>Muadnrd.exe </a:t>
            </a:r>
            <a:r>
              <a:rPr lang="it-IT" sz="2800" dirty="0">
                <a:solidFill>
                  <a:schemeClr val="bg1"/>
                </a:solidFill>
              </a:rPr>
              <a:t>è un nome generico che dietro nasconde un Vidar. Successivamente prova a connettersi a dei server per inviare le informazioni raccolte </a:t>
            </a:r>
          </a:p>
        </p:txBody>
      </p:sp>
      <p:sp>
        <p:nvSpPr>
          <p:cNvPr id="4" name="Freccia in giù 3">
            <a:extLst>
              <a:ext uri="{FF2B5EF4-FFF2-40B4-BE49-F238E27FC236}">
                <a16:creationId xmlns:a16="http://schemas.microsoft.com/office/drawing/2014/main" id="{655EC589-651C-0B63-5A16-2F8AEBC7E2E0}"/>
              </a:ext>
            </a:extLst>
          </p:cNvPr>
          <p:cNvSpPr/>
          <p:nvPr/>
        </p:nvSpPr>
        <p:spPr>
          <a:xfrm rot="18987623">
            <a:off x="8329272" y="3783358"/>
            <a:ext cx="762000" cy="16998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79502">
            <a:off x="-3400597" y="6103179"/>
            <a:ext cx="15264404" cy="11149001"/>
          </a:xfrm>
          <a:custGeom>
            <a:avLst/>
            <a:gdLst/>
            <a:ahLst/>
            <a:cxnLst/>
            <a:rect l="l" t="t" r="r" b="b"/>
            <a:pathLst>
              <a:path w="15264404" h="11149001">
                <a:moveTo>
                  <a:pt x="0" y="0"/>
                </a:moveTo>
                <a:lnTo>
                  <a:pt x="15264404" y="0"/>
                </a:lnTo>
                <a:lnTo>
                  <a:pt x="15264404" y="11149001"/>
                </a:lnTo>
                <a:lnTo>
                  <a:pt x="0" y="11149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911207" y="1392088"/>
            <a:ext cx="5850798" cy="1945789"/>
            <a:chOff x="0" y="0"/>
            <a:chExt cx="7801065" cy="2594386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7801065" cy="566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malware: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96912"/>
              <a:ext cx="7164584" cy="1697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it-IT" sz="2000" dirty="0">
                  <a:solidFill>
                    <a:schemeClr val="bg1"/>
                  </a:solidFill>
                </a:rPr>
                <a:t>software malevolo progettato per danneggiare, sfruttare o compromettere sistemi informatici, reti o dispositivi.</a:t>
              </a:r>
              <a:r>
                <a:rPr lang="it-IT" sz="2000" dirty="0"/>
                <a:t>re, sfruttare o compromettere sistemi informatici, reti o dispositivi.</a:t>
              </a:r>
              <a:endParaRPr lang="en-US" sz="20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911207" y="4166979"/>
            <a:ext cx="5850798" cy="2270942"/>
            <a:chOff x="0" y="0"/>
            <a:chExt cx="7801065" cy="3027923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7801065" cy="566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it-IT" sz="3200" b="0" i="0" dirty="0">
                  <a:solidFill>
                    <a:schemeClr val="bg1"/>
                  </a:solidFill>
                  <a:effectLst/>
                  <a:latin typeface="Roboto" panose="02000000000000000000" pitchFamily="2" charset="0"/>
                </a:rPr>
                <a:t>InstallUtil.exe </a:t>
              </a:r>
              <a:r>
                <a:rPr lang="en-US" sz="3000" dirty="0">
                  <a:solidFill>
                    <a:schemeClr val="bg1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01700"/>
              <a:ext cx="7164584" cy="2126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00"/>
                </a:lnSpc>
              </a:pPr>
              <a:r>
                <a:rPr lang="it-IT" sz="2000" b="0" i="0" dirty="0">
                  <a:solidFill>
                    <a:srgbClr val="FF0000"/>
                  </a:solidFill>
                  <a:effectLst/>
                  <a:latin typeface="Roboto" panose="02000000000000000000" pitchFamily="2" charset="0"/>
                </a:rPr>
                <a:t>InstallUtil.exe </a:t>
              </a:r>
              <a:r>
                <a:rPr lang="it-IT" sz="2000" b="0" i="0" dirty="0">
                  <a:solidFill>
                    <a:schemeClr val="bg1"/>
                  </a:solidFill>
                  <a:effectLst/>
                  <a:latin typeface="Roboto" panose="02000000000000000000" pitchFamily="2" charset="0"/>
                </a:rPr>
                <a:t>è un software che cerca di eseguire codice arbitrario per scopi diversi come : escalation di privilegi, creazione di </a:t>
              </a:r>
              <a:r>
                <a:rPr lang="it-IT" sz="2000" b="0" i="0" dirty="0" err="1">
                  <a:solidFill>
                    <a:schemeClr val="bg1"/>
                  </a:solidFill>
                  <a:effectLst/>
                  <a:latin typeface="Roboto" panose="02000000000000000000" pitchFamily="2" charset="0"/>
                </a:rPr>
                <a:t>bacdoor</a:t>
              </a:r>
              <a:r>
                <a:rPr lang="it-IT" sz="2000" b="0" i="0" dirty="0">
                  <a:solidFill>
                    <a:schemeClr val="bg1"/>
                  </a:solidFill>
                  <a:effectLst/>
                  <a:latin typeface="Roboto" panose="02000000000000000000" pitchFamily="2" charset="0"/>
                </a:rPr>
                <a:t>, ecc.</a:t>
              </a:r>
              <a:r>
                <a:rPr lang="en-US" sz="2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</a:p>
            <a:p>
              <a:pPr algn="l">
                <a:lnSpc>
                  <a:spcPts val="2500"/>
                </a:lnSpc>
              </a:pPr>
              <a:endParaRPr lang="en-US" sz="20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911207" y="7259787"/>
            <a:ext cx="5850798" cy="2270942"/>
            <a:chOff x="0" y="0"/>
            <a:chExt cx="7801065" cy="302792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7801065" cy="566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Vidar: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01700"/>
              <a:ext cx="7164584" cy="2126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it-IT" sz="2000" dirty="0">
                  <a:solidFill>
                    <a:srgbClr val="FF0000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Muadnrd.exe </a:t>
              </a:r>
              <a:r>
                <a:rPr lang="it-IT" sz="2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nasconde un malware 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Vidar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che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è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progettato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per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rubare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una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vasta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gamma di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informazioni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sensibili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come cookie di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sessione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, password ed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altre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credenziali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.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0767060" y="3595301"/>
            <a:ext cx="5800067" cy="0"/>
          </a:xfrm>
          <a:prstGeom prst="line">
            <a:avLst/>
          </a:prstGeom>
          <a:ln w="19050" cap="flat">
            <a:gradFill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0767060" y="6688108"/>
            <a:ext cx="5800067" cy="0"/>
          </a:xfrm>
          <a:prstGeom prst="line">
            <a:avLst/>
          </a:prstGeom>
          <a:ln w="19050" cap="flat">
            <a:gradFill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1099129" y="1349882"/>
            <a:ext cx="8044871" cy="4116832"/>
            <a:chOff x="0" y="76200"/>
            <a:chExt cx="10726495" cy="548910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4434229"/>
              <a:ext cx="9611194" cy="11310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In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questa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analisi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abbiamo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due tipi di software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malevolo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76200"/>
              <a:ext cx="10726495" cy="36265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99"/>
                </a:lnSpc>
                <a:spcBef>
                  <a:spcPct val="0"/>
                </a:spcBef>
              </a:pP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Ma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cosa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sono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e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cosa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fanno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</a:t>
              </a:r>
              <a:r>
                <a:rPr lang="en-US" sz="6999" b="1" u="none" strike="noStrike" dirty="0" err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questi</a:t>
              </a:r>
              <a:r>
                <a:rPr lang="en-US" sz="6999" b="1" u="none" strike="noStrike" dirty="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malware?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493769">
            <a:off x="-1072506" y="6488872"/>
            <a:ext cx="15264404" cy="11149001"/>
          </a:xfrm>
          <a:custGeom>
            <a:avLst/>
            <a:gdLst/>
            <a:ahLst/>
            <a:cxnLst/>
            <a:rect l="l" t="t" r="r" b="b"/>
            <a:pathLst>
              <a:path w="15264404" h="11149001">
                <a:moveTo>
                  <a:pt x="0" y="0"/>
                </a:moveTo>
                <a:lnTo>
                  <a:pt x="15264404" y="0"/>
                </a:lnTo>
                <a:lnTo>
                  <a:pt x="15264404" y="11149001"/>
                </a:lnTo>
                <a:lnTo>
                  <a:pt x="0" y="111490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8025406">
            <a:off x="10297115" y="4692887"/>
            <a:ext cx="801398" cy="801398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25696" tIns="25696" rIns="25696" bIns="25696" rtlCol="0" anchor="ctr"/>
            <a:lstStyle/>
            <a:p>
              <a:pPr algn="ctr">
                <a:lnSpc>
                  <a:spcPts val="2337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0486665" y="5093585"/>
            <a:ext cx="42229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7" name="Group 7"/>
          <p:cNvGrpSpPr/>
          <p:nvPr/>
        </p:nvGrpSpPr>
        <p:grpSpPr>
          <a:xfrm>
            <a:off x="11408502" y="4736291"/>
            <a:ext cx="5421173" cy="1691059"/>
            <a:chOff x="0" y="0"/>
            <a:chExt cx="7228231" cy="2254744"/>
          </a:xfrm>
        </p:grpSpPr>
        <p:sp>
          <p:nvSpPr>
            <p:cNvPr id="8" name="TextBox 8"/>
            <p:cNvSpPr txBox="1"/>
            <p:nvPr/>
          </p:nvSpPr>
          <p:spPr>
            <a:xfrm>
              <a:off x="0" y="0"/>
              <a:ext cx="6531064" cy="113107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Implementare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tecniche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di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rilevamento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410923"/>
              <a:ext cx="7228231" cy="843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Utilizzare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software e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tecniche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di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analisi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per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l’identificazione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di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attività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sospette</a:t>
              </a:r>
              <a:endParaRPr lang="en-US" sz="20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 rot="8025406">
            <a:off x="1194541" y="4692887"/>
            <a:ext cx="801398" cy="80139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25696" tIns="25696" rIns="25696" bIns="25696" rtlCol="0" anchor="ctr"/>
            <a:lstStyle/>
            <a:p>
              <a:pPr algn="ctr">
                <a:lnSpc>
                  <a:spcPts val="2337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>
            <a:off x="1384091" y="5093585"/>
            <a:ext cx="42229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4" name="Group 14"/>
          <p:cNvGrpSpPr/>
          <p:nvPr/>
        </p:nvGrpSpPr>
        <p:grpSpPr>
          <a:xfrm>
            <a:off x="2305928" y="4736291"/>
            <a:ext cx="5564382" cy="2011659"/>
            <a:chOff x="0" y="0"/>
            <a:chExt cx="7419176" cy="268221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0"/>
              <a:ext cx="5414052" cy="11310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  <a:spcBef>
                  <a:spcPct val="0"/>
                </a:spcBef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Istruzione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del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personale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410923"/>
              <a:ext cx="7419176" cy="1271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Istruire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il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personale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nelle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pratiche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di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sicurezza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per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evitare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l’intrusione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di file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malevoli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nei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computer e rete </a:t>
              </a:r>
              <a:r>
                <a:rPr lang="en-US" sz="2000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aziendale</a:t>
              </a:r>
              <a:r>
                <a:rPr lang="en-US" sz="2000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0698504" y="8516769"/>
            <a:ext cx="1340908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00"/>
              </a:lnSpc>
            </a:pP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Fun fact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8700" y="1368932"/>
            <a:ext cx="14686371" cy="924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b="1" u="none" strike="noStrike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Metodi</a:t>
            </a:r>
            <a:r>
              <a:rPr lang="en-US" sz="6999" b="1" u="none" strike="noStrike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di </a:t>
            </a:r>
            <a:r>
              <a:rPr lang="en-US" sz="6999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Prevenzione</a:t>
            </a:r>
            <a:r>
              <a:rPr lang="en-US" sz="69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endParaRPr lang="en-US" sz="6999" b="1" u="none" strike="noStrike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/>
        </p:nvSpPr>
        <p:spPr>
          <a:xfrm rot="161386">
            <a:off x="12278097" y="4646971"/>
            <a:ext cx="8095473" cy="9408977"/>
          </a:xfrm>
          <a:custGeom>
            <a:avLst/>
            <a:gdLst/>
            <a:ahLst/>
            <a:cxnLst/>
            <a:rect l="l" t="t" r="r" b="b"/>
            <a:pathLst>
              <a:path w="8095473" h="9408977">
                <a:moveTo>
                  <a:pt x="0" y="0"/>
                </a:moveTo>
                <a:lnTo>
                  <a:pt x="8095473" y="0"/>
                </a:lnTo>
                <a:lnTo>
                  <a:pt x="8095473" y="9408977"/>
                </a:lnTo>
                <a:lnTo>
                  <a:pt x="0" y="94089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3272695" y="7677478"/>
            <a:ext cx="3199461" cy="2149243"/>
            <a:chOff x="0" y="-294420"/>
            <a:chExt cx="4265948" cy="2865656"/>
          </a:xfrm>
        </p:grpSpPr>
        <p:sp>
          <p:nvSpPr>
            <p:cNvPr id="12" name="TextBox 12"/>
            <p:cNvSpPr txBox="1"/>
            <p:nvPr/>
          </p:nvSpPr>
          <p:spPr>
            <a:xfrm>
              <a:off x="199842" y="-294420"/>
              <a:ext cx="4066106" cy="28656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59"/>
                </a:lnSpc>
              </a:pPr>
              <a:r>
                <a:rPr lang="en-US" sz="1999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Alfio</a:t>
              </a: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Scuderi</a:t>
              </a: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Pietro Caruso</a:t>
              </a: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Giuseppe </a:t>
              </a:r>
              <a:r>
                <a:rPr lang="en-US" sz="1999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Guida</a:t>
              </a: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Antonio </a:t>
              </a:r>
              <a:r>
                <a:rPr lang="en-US" sz="1999" dirty="0" err="1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Consalvo</a:t>
              </a:r>
              <a:endPara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Andrea Brandi</a:t>
              </a:r>
            </a:p>
            <a:p>
              <a:pPr algn="l">
                <a:lnSpc>
                  <a:spcPts val="2359"/>
                </a:lnSpc>
              </a:pPr>
              <a:r>
                <a:rPr lang="en-US" sz="1999" dirty="0">
                  <a:solidFill>
                    <a:srgbClr val="D9D9D9"/>
                  </a:solidFill>
                  <a:latin typeface="Poppins"/>
                  <a:ea typeface="Poppins"/>
                  <a:cs typeface="Poppins"/>
                  <a:sym typeface="Poppins"/>
                </a:rPr>
                <a:t>Savino Giuseppe</a:t>
              </a:r>
            </a:p>
            <a:p>
              <a:pPr algn="l">
                <a:lnSpc>
                  <a:spcPts val="2359"/>
                </a:lnSpc>
              </a:pPr>
              <a:endParaRPr lang="en-US" sz="1999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9049"/>
              <a:ext cx="4098120" cy="4958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9"/>
                </a:lnSpc>
              </a:pPr>
              <a:endParaRPr lang="en-US" sz="2499" b="1" dirty="0">
                <a:solidFill>
                  <a:srgbClr val="D9D9D9"/>
                </a:solidFill>
                <a:latin typeface="Poppins Semi-Bold"/>
                <a:ea typeface="Poppins Semi-Bold"/>
                <a:cs typeface="Poppins Semi-Bold"/>
                <a:sym typeface="Poppins Semi-Bold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398141" y="3695700"/>
            <a:ext cx="8849502" cy="1447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00"/>
              </a:lnSpc>
            </a:pPr>
            <a:r>
              <a:rPr lang="en-US" sz="95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Grazie</a:t>
            </a:r>
          </a:p>
        </p:txBody>
      </p:sp>
      <p:sp>
        <p:nvSpPr>
          <p:cNvPr id="15" name="AutoShape 15"/>
          <p:cNvSpPr/>
          <p:nvPr/>
        </p:nvSpPr>
        <p:spPr>
          <a:xfrm>
            <a:off x="6598028" y="7766673"/>
            <a:ext cx="0" cy="1366616"/>
          </a:xfrm>
          <a:prstGeom prst="line">
            <a:avLst/>
          </a:prstGeom>
          <a:ln w="19050" cap="flat">
            <a:gradFill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7164093" y="7809407"/>
            <a:ext cx="2702710" cy="31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59"/>
              </a:lnSpc>
              <a:spcBef>
                <a:spcPct val="0"/>
              </a:spcBef>
            </a:pPr>
            <a:r>
              <a:rPr lang="en-US" sz="1999" u="none" strike="noStrike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123-456-7890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164093" y="8280753"/>
            <a:ext cx="3881493" cy="302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59"/>
              </a:lnSpc>
              <a:spcBef>
                <a:spcPct val="0"/>
              </a:spcBef>
            </a:pPr>
            <a:r>
              <a:rPr lang="en-US" sz="1999" u="none" strike="noStrike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www.falconforcers.com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164093" y="8752100"/>
            <a:ext cx="4059491" cy="302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59"/>
              </a:lnSpc>
              <a:spcBef>
                <a:spcPct val="0"/>
              </a:spcBef>
            </a:pPr>
            <a:r>
              <a:rPr lang="en-US" sz="1999" u="none" strike="noStrike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info@falconforcers.com</a:t>
            </a:r>
          </a:p>
        </p:txBody>
      </p:sp>
      <p:grpSp>
        <p:nvGrpSpPr>
          <p:cNvPr id="19" name="Group 2">
            <a:extLst>
              <a:ext uri="{FF2B5EF4-FFF2-40B4-BE49-F238E27FC236}">
                <a16:creationId xmlns:a16="http://schemas.microsoft.com/office/drawing/2014/main" id="{A24E4BDA-B33A-BA54-E43F-CC346F03CBD3}"/>
              </a:ext>
            </a:extLst>
          </p:cNvPr>
          <p:cNvGrpSpPr/>
          <p:nvPr/>
        </p:nvGrpSpPr>
        <p:grpSpPr>
          <a:xfrm>
            <a:off x="1008668" y="1028700"/>
            <a:ext cx="2976576" cy="716032"/>
            <a:chOff x="0" y="0"/>
            <a:chExt cx="947360" cy="227893"/>
          </a:xfrm>
        </p:grpSpPr>
        <p:sp>
          <p:nvSpPr>
            <p:cNvPr id="20" name="Freeform 3">
              <a:extLst>
                <a:ext uri="{FF2B5EF4-FFF2-40B4-BE49-F238E27FC236}">
                  <a16:creationId xmlns:a16="http://schemas.microsoft.com/office/drawing/2014/main" id="{12A528A4-6118-4296-8116-8FADF013E22C}"/>
                </a:ext>
              </a:extLst>
            </p:cNvPr>
            <p:cNvSpPr/>
            <p:nvPr/>
          </p:nvSpPr>
          <p:spPr>
            <a:xfrm>
              <a:off x="0" y="0"/>
              <a:ext cx="947360" cy="227893"/>
            </a:xfrm>
            <a:custGeom>
              <a:avLst/>
              <a:gdLst/>
              <a:ahLst/>
              <a:cxnLst/>
              <a:rect l="l" t="t" r="r" b="b"/>
              <a:pathLst>
                <a:path w="947360" h="227893">
                  <a:moveTo>
                    <a:pt x="113946" y="0"/>
                  </a:moveTo>
                  <a:lnTo>
                    <a:pt x="833414" y="0"/>
                  </a:lnTo>
                  <a:cubicBezTo>
                    <a:pt x="863634" y="0"/>
                    <a:pt x="892617" y="12005"/>
                    <a:pt x="913986" y="33374"/>
                  </a:cubicBezTo>
                  <a:cubicBezTo>
                    <a:pt x="935355" y="54743"/>
                    <a:pt x="947360" y="83726"/>
                    <a:pt x="947360" y="113946"/>
                  </a:cubicBezTo>
                  <a:lnTo>
                    <a:pt x="947360" y="113946"/>
                  </a:lnTo>
                  <a:cubicBezTo>
                    <a:pt x="947360" y="144167"/>
                    <a:pt x="935355" y="173150"/>
                    <a:pt x="913986" y="194519"/>
                  </a:cubicBezTo>
                  <a:cubicBezTo>
                    <a:pt x="892617" y="215888"/>
                    <a:pt x="863634" y="227893"/>
                    <a:pt x="833414" y="227893"/>
                  </a:cubicBezTo>
                  <a:lnTo>
                    <a:pt x="113946" y="227893"/>
                  </a:lnTo>
                  <a:cubicBezTo>
                    <a:pt x="83726" y="227893"/>
                    <a:pt x="54743" y="215888"/>
                    <a:pt x="33374" y="194519"/>
                  </a:cubicBezTo>
                  <a:cubicBezTo>
                    <a:pt x="12005" y="173150"/>
                    <a:pt x="0" y="144167"/>
                    <a:pt x="0" y="113946"/>
                  </a:cubicBezTo>
                  <a:lnTo>
                    <a:pt x="0" y="113946"/>
                  </a:lnTo>
                  <a:cubicBezTo>
                    <a:pt x="0" y="83726"/>
                    <a:pt x="12005" y="54743"/>
                    <a:pt x="33374" y="33374"/>
                  </a:cubicBezTo>
                  <a:cubicBezTo>
                    <a:pt x="54743" y="12005"/>
                    <a:pt x="83726" y="0"/>
                    <a:pt x="11394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1" name="TextBox 4">
              <a:extLst>
                <a:ext uri="{FF2B5EF4-FFF2-40B4-BE49-F238E27FC236}">
                  <a16:creationId xmlns:a16="http://schemas.microsoft.com/office/drawing/2014/main" id="{B73C39F2-6B8C-18F2-C498-40367EEFC3C8}"/>
                </a:ext>
              </a:extLst>
            </p:cNvPr>
            <p:cNvSpPr txBox="1"/>
            <p:nvPr/>
          </p:nvSpPr>
          <p:spPr>
            <a:xfrm>
              <a:off x="0" y="-28575"/>
              <a:ext cx="947360" cy="2564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37"/>
                </a:lnSpc>
              </a:pPr>
              <a:endParaRPr/>
            </a:p>
          </p:txBody>
        </p:sp>
      </p:grpSp>
      <p:sp>
        <p:nvSpPr>
          <p:cNvPr id="22" name="TextBox 10">
            <a:extLst>
              <a:ext uri="{FF2B5EF4-FFF2-40B4-BE49-F238E27FC236}">
                <a16:creationId xmlns:a16="http://schemas.microsoft.com/office/drawing/2014/main" id="{73FB71BE-CB35-01B7-50AB-473300C67DF0}"/>
              </a:ext>
            </a:extLst>
          </p:cNvPr>
          <p:cNvSpPr txBox="1"/>
          <p:nvPr/>
        </p:nvSpPr>
        <p:spPr>
          <a:xfrm>
            <a:off x="1975111" y="1195671"/>
            <a:ext cx="2010133" cy="339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80"/>
              </a:lnSpc>
            </a:pPr>
            <a:r>
              <a:rPr lang="en-US" sz="1986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FalconForcers</a:t>
            </a:r>
            <a:endParaRPr lang="en-US" sz="1986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C86E6ECA-C4BA-8F5E-2506-D2D10012317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635" y="881213"/>
            <a:ext cx="968143" cy="968143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B904B1F4-C5A2-07E7-4A3C-E810D05A22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327" y="7468658"/>
            <a:ext cx="2167766" cy="216776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309</Words>
  <Application>Microsoft Office PowerPoint</Application>
  <PresentationFormat>Personalizzato</PresentationFormat>
  <Paragraphs>48</Paragraphs>
  <Slides>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4" baseType="lpstr">
      <vt:lpstr>Poppins Semi-Bold</vt:lpstr>
      <vt:lpstr>Calibri</vt:lpstr>
      <vt:lpstr>Poppins</vt:lpstr>
      <vt:lpstr>League Spartan</vt:lpstr>
      <vt:lpstr>Poppins Bold</vt:lpstr>
      <vt:lpstr>Roboto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Per i Business Semplice &amp; Pulito Nero e Viola</dc:title>
  <cp:lastModifiedBy>giuseppe savino</cp:lastModifiedBy>
  <cp:revision>4</cp:revision>
  <dcterms:created xsi:type="dcterms:W3CDTF">2006-08-16T00:00:00Z</dcterms:created>
  <dcterms:modified xsi:type="dcterms:W3CDTF">2024-10-31T11:13:43Z</dcterms:modified>
  <dc:identifier>DAGVDoMarVY</dc:identifier>
</cp:coreProperties>
</file>

<file path=docProps/thumbnail.jpeg>
</file>